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8"/>
  </p:notesMasterIdLst>
  <p:handoutMasterIdLst>
    <p:handoutMasterId r:id="rId19"/>
  </p:handoutMasterIdLst>
  <p:sldIdLst>
    <p:sldId id="446" r:id="rId5"/>
    <p:sldId id="447" r:id="rId6"/>
    <p:sldId id="449" r:id="rId7"/>
    <p:sldId id="441" r:id="rId8"/>
    <p:sldId id="443" r:id="rId9"/>
    <p:sldId id="445" r:id="rId10"/>
    <p:sldId id="450" r:id="rId11"/>
    <p:sldId id="451" r:id="rId12"/>
    <p:sldId id="452" r:id="rId13"/>
    <p:sldId id="453" r:id="rId14"/>
    <p:sldId id="454" r:id="rId15"/>
    <p:sldId id="455" r:id="rId16"/>
    <p:sldId id="45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D8EC0"/>
    <a:srgbClr val="BBBBBB"/>
    <a:srgbClr val="E288B6"/>
    <a:srgbClr val="8C5896"/>
    <a:srgbClr val="7C6560"/>
    <a:srgbClr val="29282D"/>
    <a:srgbClr val="D75078"/>
    <a:srgbClr val="B38F6A"/>
    <a:srgbClr val="6667A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2" autoAdjust="0"/>
    <p:restoredTop sz="94660"/>
  </p:normalViewPr>
  <p:slideViewPr>
    <p:cSldViewPr snapToGrid="0">
      <p:cViewPr>
        <p:scale>
          <a:sx n="75" d="100"/>
          <a:sy n="75" d="100"/>
        </p:scale>
        <p:origin x="324" y="126"/>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1/18/2022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1/18/2022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1/18/2022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5152768"/>
            <a:ext cx="4361935" cy="733866"/>
          </a:xfrm>
        </p:spPr>
        <p:txBody>
          <a:bodyPr anchor="t" anchorCtr="0">
            <a:normAutofit/>
          </a:bodyPr>
          <a:lstStyle/>
          <a:p>
            <a:r>
              <a:rPr lang="en-US" sz="5400" dirty="0"/>
              <a:t>Gym-mate</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6C89D-E6FA-49D3-9500-9DAF99261269}"/>
              </a:ext>
            </a:extLst>
          </p:cNvPr>
          <p:cNvSpPr>
            <a:spLocks noGrp="1"/>
          </p:cNvSpPr>
          <p:nvPr>
            <p:ph type="title"/>
          </p:nvPr>
        </p:nvSpPr>
        <p:spPr>
          <a:xfrm>
            <a:off x="457200" y="256674"/>
            <a:ext cx="7387388" cy="914400"/>
          </a:xfrm>
        </p:spPr>
        <p:txBody>
          <a:bodyPr>
            <a:normAutofit/>
          </a:bodyPr>
          <a:lstStyle/>
          <a:p>
            <a:r>
              <a:rPr lang="en-US" sz="4000" b="1" dirty="0"/>
              <a:t>Notifications and messages</a:t>
            </a:r>
          </a:p>
        </p:txBody>
      </p:sp>
      <p:sp>
        <p:nvSpPr>
          <p:cNvPr id="3" name="Text Placeholder 2">
            <a:extLst>
              <a:ext uri="{FF2B5EF4-FFF2-40B4-BE49-F238E27FC236}">
                <a16:creationId xmlns:a16="http://schemas.microsoft.com/office/drawing/2014/main" id="{DCF75997-1E9E-458D-8228-F98981A5064F}"/>
              </a:ext>
            </a:extLst>
          </p:cNvPr>
          <p:cNvSpPr>
            <a:spLocks noGrp="1"/>
          </p:cNvSpPr>
          <p:nvPr>
            <p:ph type="body" sz="quarter" idx="14"/>
          </p:nvPr>
        </p:nvSpPr>
        <p:spPr>
          <a:xfrm>
            <a:off x="457200" y="1236482"/>
            <a:ext cx="6480630" cy="5364844"/>
          </a:xfrm>
        </p:spPr>
        <p:txBody>
          <a:bodyPr/>
          <a:lstStyle/>
          <a:p>
            <a:pPr marL="0" indent="0">
              <a:buNone/>
            </a:pPr>
            <a:r>
              <a:rPr lang="en-US" b="1" dirty="0"/>
              <a:t>ABOUT</a:t>
            </a:r>
            <a:r>
              <a:rPr lang="en-US" dirty="0"/>
              <a:t>: Bell notification has two primary tabs which are Messages and notifications. Notifications contains every activity and interactions of users together.</a:t>
            </a:r>
          </a:p>
          <a:p>
            <a:pPr marL="0" indent="0">
              <a:buNone/>
            </a:pPr>
            <a:r>
              <a:rPr lang="en-US" dirty="0"/>
              <a:t>Messages are like Instagram chat which users can interact and chat together. In chat users can send each others text messages and pictures.</a:t>
            </a:r>
          </a:p>
          <a:p>
            <a:pPr marL="0" indent="0">
              <a:buNone/>
            </a:pPr>
            <a:r>
              <a:rPr lang="en-US" b="1" dirty="0"/>
              <a:t>USER DESCRIPTION: </a:t>
            </a:r>
            <a:r>
              <a:rPr lang="en-US" sz="1600" dirty="0"/>
              <a:t>notifications are being given based on powers, comments, subscribers, </a:t>
            </a:r>
          </a:p>
          <a:p>
            <a:pPr marL="0" indent="0">
              <a:buNone/>
            </a:pPr>
            <a:r>
              <a:rPr lang="en-US" sz="1600" dirty="0"/>
              <a:t>Users can turn on notifications for other users if they post a feed challenge or event(optional).</a:t>
            </a:r>
          </a:p>
          <a:p>
            <a:pPr marL="0" indent="0">
              <a:buNone/>
            </a:pPr>
            <a:r>
              <a:rPr lang="en-US" sz="1600" b="1" dirty="0"/>
              <a:t>EXCUTIVE Notification: </a:t>
            </a:r>
            <a:r>
              <a:rPr lang="en-US" sz="1600" dirty="0"/>
              <a:t>user avatar – username – description – pic of the feed, etc.</a:t>
            </a:r>
          </a:p>
          <a:p>
            <a:pPr marL="0" indent="0">
              <a:buNone/>
            </a:pPr>
            <a:r>
              <a:rPr lang="en-US" sz="1800" b="1" dirty="0"/>
              <a:t>EXCUTIVE messages: </a:t>
            </a:r>
            <a:r>
              <a:rPr lang="en-US" sz="1800" dirty="0"/>
              <a:t>user avatar – time message – count messages</a:t>
            </a:r>
            <a:endParaRPr lang="en-US" dirty="0"/>
          </a:p>
        </p:txBody>
      </p:sp>
      <p:pic>
        <p:nvPicPr>
          <p:cNvPr id="12" name="Picture 11">
            <a:extLst>
              <a:ext uri="{FF2B5EF4-FFF2-40B4-BE49-F238E27FC236}">
                <a16:creationId xmlns:a16="http://schemas.microsoft.com/office/drawing/2014/main" id="{B20E5741-AB6F-4246-8BE4-9EBCFD9B6180}"/>
              </a:ext>
            </a:extLst>
          </p:cNvPr>
          <p:cNvPicPr>
            <a:picLocks noChangeAspect="1"/>
          </p:cNvPicPr>
          <p:nvPr/>
        </p:nvPicPr>
        <p:blipFill>
          <a:blip r:embed="rId2"/>
          <a:stretch>
            <a:fillRect/>
          </a:stretch>
        </p:blipFill>
        <p:spPr>
          <a:xfrm>
            <a:off x="7080422" y="754106"/>
            <a:ext cx="2325132" cy="5545094"/>
          </a:xfrm>
          <a:prstGeom prst="rect">
            <a:avLst/>
          </a:prstGeom>
        </p:spPr>
      </p:pic>
      <p:pic>
        <p:nvPicPr>
          <p:cNvPr id="14" name="Picture 13">
            <a:extLst>
              <a:ext uri="{FF2B5EF4-FFF2-40B4-BE49-F238E27FC236}">
                <a16:creationId xmlns:a16="http://schemas.microsoft.com/office/drawing/2014/main" id="{DC39D1F7-AB51-4FAF-8BA2-1D008318AA4C}"/>
              </a:ext>
            </a:extLst>
          </p:cNvPr>
          <p:cNvPicPr>
            <a:picLocks noChangeAspect="1"/>
          </p:cNvPicPr>
          <p:nvPr/>
        </p:nvPicPr>
        <p:blipFill>
          <a:blip r:embed="rId3"/>
          <a:stretch>
            <a:fillRect/>
          </a:stretch>
        </p:blipFill>
        <p:spPr>
          <a:xfrm>
            <a:off x="9549160" y="754106"/>
            <a:ext cx="2325132" cy="5545094"/>
          </a:xfrm>
          <a:prstGeom prst="rect">
            <a:avLst/>
          </a:prstGeom>
        </p:spPr>
      </p:pic>
    </p:spTree>
    <p:extLst>
      <p:ext uri="{BB962C8B-B14F-4D97-AF65-F5344CB8AC3E}">
        <p14:creationId xmlns:p14="http://schemas.microsoft.com/office/powerpoint/2010/main" val="3845320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8A5D8-11DC-4B90-8BCE-096DF3DFFEB9}"/>
              </a:ext>
            </a:extLst>
          </p:cNvPr>
          <p:cNvSpPr>
            <a:spLocks noGrp="1"/>
          </p:cNvSpPr>
          <p:nvPr>
            <p:ph type="title"/>
          </p:nvPr>
        </p:nvSpPr>
        <p:spPr>
          <a:xfrm>
            <a:off x="457200" y="128016"/>
            <a:ext cx="3780971" cy="786384"/>
          </a:xfrm>
        </p:spPr>
        <p:txBody>
          <a:bodyPr/>
          <a:lstStyle/>
          <a:p>
            <a:r>
              <a:rPr lang="en-US" b="1" dirty="0"/>
              <a:t>CONNECTIVITY</a:t>
            </a:r>
          </a:p>
        </p:txBody>
      </p:sp>
      <p:sp>
        <p:nvSpPr>
          <p:cNvPr id="3" name="Text Placeholder 2">
            <a:extLst>
              <a:ext uri="{FF2B5EF4-FFF2-40B4-BE49-F238E27FC236}">
                <a16:creationId xmlns:a16="http://schemas.microsoft.com/office/drawing/2014/main" id="{43B6A22C-A097-4F19-ACAD-27315AD53E93}"/>
              </a:ext>
            </a:extLst>
          </p:cNvPr>
          <p:cNvSpPr>
            <a:spLocks noGrp="1"/>
          </p:cNvSpPr>
          <p:nvPr>
            <p:ph type="body" sz="quarter" idx="14"/>
          </p:nvPr>
        </p:nvSpPr>
        <p:spPr>
          <a:xfrm>
            <a:off x="457199" y="1364343"/>
            <a:ext cx="8019143" cy="5080000"/>
          </a:xfrm>
        </p:spPr>
        <p:txBody>
          <a:bodyPr/>
          <a:lstStyle/>
          <a:p>
            <a:pPr marL="0" indent="0">
              <a:buNone/>
            </a:pPr>
            <a:r>
              <a:rPr lang="en-US" b="1" dirty="0"/>
              <a:t>ABOUT: </a:t>
            </a:r>
            <a:r>
              <a:rPr lang="en-US" dirty="0"/>
              <a:t>connectivity cards are suggestions of the popular or related users to others to discover more people and expand their community. People can find each others based on their interest, location, or random.</a:t>
            </a:r>
          </a:p>
          <a:p>
            <a:pPr marL="0" indent="0">
              <a:buNone/>
            </a:pPr>
            <a:endParaRPr lang="en-US" b="1" dirty="0"/>
          </a:p>
          <a:p>
            <a:pPr marL="0" indent="0">
              <a:buNone/>
            </a:pPr>
            <a:endParaRPr lang="en-US" b="1" dirty="0"/>
          </a:p>
          <a:p>
            <a:pPr marL="0" indent="0">
              <a:buNone/>
            </a:pPr>
            <a:endParaRPr lang="en-US" b="1" dirty="0"/>
          </a:p>
          <a:p>
            <a:pPr marL="0" indent="0">
              <a:buNone/>
            </a:pPr>
            <a:r>
              <a:rPr lang="en-US" b="1" dirty="0"/>
              <a:t>USER DESCRIPTION: </a:t>
            </a:r>
            <a:r>
              <a:rPr lang="en-US" dirty="0"/>
              <a:t>user can hit the plus button to follow each others or click on cards to be directed to individuals profile.</a:t>
            </a: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r>
              <a:rPr lang="en-US" sz="1600" b="1" dirty="0"/>
              <a:t>EXCUTIVE: </a:t>
            </a:r>
            <a:r>
              <a:rPr lang="en-US" sz="1600" dirty="0"/>
              <a:t>picture – button plus – name – interests</a:t>
            </a:r>
            <a:endParaRPr lang="en-US" dirty="0"/>
          </a:p>
        </p:txBody>
      </p:sp>
      <p:pic>
        <p:nvPicPr>
          <p:cNvPr id="6" name="Picture 5">
            <a:extLst>
              <a:ext uri="{FF2B5EF4-FFF2-40B4-BE49-F238E27FC236}">
                <a16:creationId xmlns:a16="http://schemas.microsoft.com/office/drawing/2014/main" id="{4E7AC44C-0C4C-47ED-A495-544DB042D852}"/>
              </a:ext>
            </a:extLst>
          </p:cNvPr>
          <p:cNvPicPr>
            <a:picLocks noChangeAspect="1"/>
          </p:cNvPicPr>
          <p:nvPr/>
        </p:nvPicPr>
        <p:blipFill>
          <a:blip r:embed="rId2"/>
          <a:stretch>
            <a:fillRect/>
          </a:stretch>
        </p:blipFill>
        <p:spPr>
          <a:xfrm>
            <a:off x="9393209" y="521208"/>
            <a:ext cx="1998038" cy="6074229"/>
          </a:xfrm>
          <a:prstGeom prst="rect">
            <a:avLst/>
          </a:prstGeom>
        </p:spPr>
      </p:pic>
    </p:spTree>
    <p:extLst>
      <p:ext uri="{BB962C8B-B14F-4D97-AF65-F5344CB8AC3E}">
        <p14:creationId xmlns:p14="http://schemas.microsoft.com/office/powerpoint/2010/main" val="297307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77AD7-6A7E-48BB-AE1A-159DB566589C}"/>
              </a:ext>
            </a:extLst>
          </p:cNvPr>
          <p:cNvSpPr>
            <a:spLocks noGrp="1"/>
          </p:cNvSpPr>
          <p:nvPr>
            <p:ph type="title"/>
          </p:nvPr>
        </p:nvSpPr>
        <p:spPr>
          <a:xfrm>
            <a:off x="457200" y="128016"/>
            <a:ext cx="4332514" cy="786384"/>
          </a:xfrm>
        </p:spPr>
        <p:txBody>
          <a:bodyPr>
            <a:normAutofit/>
          </a:bodyPr>
          <a:lstStyle/>
          <a:p>
            <a:r>
              <a:rPr lang="en-US" sz="4000" b="1" dirty="0"/>
              <a:t>CHALLENGE LIST</a:t>
            </a:r>
          </a:p>
        </p:txBody>
      </p:sp>
      <p:sp>
        <p:nvSpPr>
          <p:cNvPr id="3" name="Text Placeholder 2">
            <a:extLst>
              <a:ext uri="{FF2B5EF4-FFF2-40B4-BE49-F238E27FC236}">
                <a16:creationId xmlns:a16="http://schemas.microsoft.com/office/drawing/2014/main" id="{C2569D7C-572B-45A7-8036-862C85B99D7B}"/>
              </a:ext>
            </a:extLst>
          </p:cNvPr>
          <p:cNvSpPr>
            <a:spLocks noGrp="1"/>
          </p:cNvSpPr>
          <p:nvPr>
            <p:ph type="body" sz="quarter" idx="14"/>
          </p:nvPr>
        </p:nvSpPr>
        <p:spPr>
          <a:xfrm>
            <a:off x="457199" y="1117600"/>
            <a:ext cx="7307943" cy="1440249"/>
          </a:xfrm>
        </p:spPr>
        <p:txBody>
          <a:bodyPr/>
          <a:lstStyle/>
          <a:p>
            <a:pPr marL="0" indent="0">
              <a:buNone/>
            </a:pPr>
            <a:r>
              <a:rPr lang="en-US" b="1" dirty="0"/>
              <a:t>ABOUT: </a:t>
            </a:r>
            <a:r>
              <a:rPr lang="en-US" dirty="0"/>
              <a:t>contains all the challenges base on popularity, title, or interests of the users also they can search what they want to see in search box</a:t>
            </a:r>
          </a:p>
        </p:txBody>
      </p:sp>
      <p:pic>
        <p:nvPicPr>
          <p:cNvPr id="6" name="Picture 5">
            <a:extLst>
              <a:ext uri="{FF2B5EF4-FFF2-40B4-BE49-F238E27FC236}">
                <a16:creationId xmlns:a16="http://schemas.microsoft.com/office/drawing/2014/main" id="{0BD00651-DEA7-4315-B521-EC67C41888AF}"/>
              </a:ext>
            </a:extLst>
          </p:cNvPr>
          <p:cNvPicPr>
            <a:picLocks noChangeAspect="1"/>
          </p:cNvPicPr>
          <p:nvPr/>
        </p:nvPicPr>
        <p:blipFill>
          <a:blip r:embed="rId2"/>
          <a:stretch>
            <a:fillRect/>
          </a:stretch>
        </p:blipFill>
        <p:spPr>
          <a:xfrm>
            <a:off x="8651059" y="533399"/>
            <a:ext cx="2030910" cy="5791201"/>
          </a:xfrm>
          <a:prstGeom prst="rect">
            <a:avLst/>
          </a:prstGeom>
        </p:spPr>
      </p:pic>
      <p:sp>
        <p:nvSpPr>
          <p:cNvPr id="5" name="Title 1">
            <a:extLst>
              <a:ext uri="{FF2B5EF4-FFF2-40B4-BE49-F238E27FC236}">
                <a16:creationId xmlns:a16="http://schemas.microsoft.com/office/drawing/2014/main" id="{00F97EC1-5379-47E3-ABC6-F8446E596822}"/>
              </a:ext>
            </a:extLst>
          </p:cNvPr>
          <p:cNvSpPr txBox="1">
            <a:spLocks/>
          </p:cNvSpPr>
          <p:nvPr/>
        </p:nvSpPr>
        <p:spPr>
          <a:xfrm>
            <a:off x="457199" y="2557849"/>
            <a:ext cx="4332514" cy="786384"/>
          </a:xfrm>
          <a:prstGeom prst="rect">
            <a:avLst/>
          </a:prstGeom>
        </p:spPr>
        <p:txBody>
          <a:bodyPr vert="horz" lIns="91440" tIns="45720" rIns="91440" bIns="45720" rtlCol="0" anchor="ctr">
            <a:normAutofit/>
          </a:bodyPr>
          <a:lstStyle>
            <a:lvl1pPr algn="l" defTabSz="914400" rtl="0" eaLnBrk="1" latinLnBrk="0" hangingPunct="1">
              <a:lnSpc>
                <a:spcPts val="4600"/>
              </a:lnSpc>
              <a:spcBef>
                <a:spcPct val="0"/>
              </a:spcBef>
              <a:buNone/>
              <a:defRPr sz="3600" kern="1200">
                <a:solidFill>
                  <a:schemeClr val="tx1"/>
                </a:solidFill>
                <a:latin typeface="+mj-lt"/>
                <a:ea typeface="+mj-ea"/>
                <a:cs typeface="+mj-cs"/>
              </a:defRPr>
            </a:lvl1pPr>
          </a:lstStyle>
          <a:p>
            <a:r>
              <a:rPr lang="en-US" sz="4000" b="1" dirty="0"/>
              <a:t>EVENT LIST</a:t>
            </a:r>
          </a:p>
        </p:txBody>
      </p:sp>
      <p:sp>
        <p:nvSpPr>
          <p:cNvPr id="7" name="Text Placeholder 2">
            <a:extLst>
              <a:ext uri="{FF2B5EF4-FFF2-40B4-BE49-F238E27FC236}">
                <a16:creationId xmlns:a16="http://schemas.microsoft.com/office/drawing/2014/main" id="{2641F57F-204A-41EE-A3E2-3A5F162989B1}"/>
              </a:ext>
            </a:extLst>
          </p:cNvPr>
          <p:cNvSpPr txBox="1">
            <a:spLocks/>
          </p:cNvSpPr>
          <p:nvPr/>
        </p:nvSpPr>
        <p:spPr>
          <a:xfrm>
            <a:off x="457198" y="3547433"/>
            <a:ext cx="7307943" cy="1440249"/>
          </a:xfrm>
          <a:prstGeom prst="rect">
            <a:avLst/>
          </a:prstGeom>
        </p:spPr>
        <p:txBody>
          <a:bodyPr/>
          <a:lstStyle>
            <a:lvl1pPr marL="342900" indent="-342900" algn="l" defTabSz="914400" rtl="0" eaLnBrk="1" latinLnBrk="0" hangingPunct="1">
              <a:lnSpc>
                <a:spcPts val="3000"/>
              </a:lnSpc>
              <a:spcBef>
                <a:spcPts val="0"/>
              </a:spcBef>
              <a:buFont typeface="+mj-lt"/>
              <a:buAutoNum type="arabicPeriod"/>
              <a:defRPr sz="1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mj-lt"/>
              <a:buNone/>
            </a:pPr>
            <a:r>
              <a:rPr lang="en-US" b="1" dirty="0"/>
              <a:t>ABOUT: </a:t>
            </a:r>
            <a:r>
              <a:rPr lang="en-US" dirty="0"/>
              <a:t>contains all the events base on popularity, title, or interests of the users also they can search what they want to see in search box</a:t>
            </a:r>
          </a:p>
        </p:txBody>
      </p:sp>
    </p:spTree>
    <p:extLst>
      <p:ext uri="{BB962C8B-B14F-4D97-AF65-F5344CB8AC3E}">
        <p14:creationId xmlns:p14="http://schemas.microsoft.com/office/powerpoint/2010/main" val="2459871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056FC-A5C9-4900-825B-F9345AC718DB}"/>
              </a:ext>
            </a:extLst>
          </p:cNvPr>
          <p:cNvSpPr>
            <a:spLocks noGrp="1"/>
          </p:cNvSpPr>
          <p:nvPr>
            <p:ph type="title"/>
          </p:nvPr>
        </p:nvSpPr>
        <p:spPr>
          <a:xfrm>
            <a:off x="457200" y="128016"/>
            <a:ext cx="7467601" cy="1572768"/>
          </a:xfrm>
        </p:spPr>
        <p:txBody>
          <a:bodyPr/>
          <a:lstStyle/>
          <a:p>
            <a:endParaRPr lang="en-US" dirty="0"/>
          </a:p>
        </p:txBody>
      </p:sp>
      <p:sp>
        <p:nvSpPr>
          <p:cNvPr id="3" name="Text Placeholder 2">
            <a:extLst>
              <a:ext uri="{FF2B5EF4-FFF2-40B4-BE49-F238E27FC236}">
                <a16:creationId xmlns:a16="http://schemas.microsoft.com/office/drawing/2014/main" id="{06754CBE-04A7-4483-992D-45B8484F79CF}"/>
              </a:ext>
            </a:extLst>
          </p:cNvPr>
          <p:cNvSpPr>
            <a:spLocks noGrp="1"/>
          </p:cNvSpPr>
          <p:nvPr>
            <p:ph type="body" sz="quarter" idx="14"/>
          </p:nvPr>
        </p:nvSpPr>
        <p:spPr>
          <a:xfrm>
            <a:off x="457200" y="1968500"/>
            <a:ext cx="6591300" cy="3403600"/>
          </a:xfrm>
        </p:spPr>
        <p:txBody>
          <a:bodyPr/>
          <a:lstStyle/>
          <a:p>
            <a:pPr marL="0" indent="0">
              <a:buNone/>
            </a:pPr>
            <a:endParaRPr lang="en-US" dirty="0"/>
          </a:p>
        </p:txBody>
      </p:sp>
      <p:sp>
        <p:nvSpPr>
          <p:cNvPr id="4" name="Picture Placeholder 3">
            <a:extLst>
              <a:ext uri="{FF2B5EF4-FFF2-40B4-BE49-F238E27FC236}">
                <a16:creationId xmlns:a16="http://schemas.microsoft.com/office/drawing/2014/main" id="{1BD984A9-26EB-4134-88B3-A6B97C2F7F78}"/>
              </a:ext>
            </a:extLst>
          </p:cNvPr>
          <p:cNvSpPr>
            <a:spLocks noGrp="1"/>
          </p:cNvSpPr>
          <p:nvPr>
            <p:ph type="pic" sz="quarter" idx="15"/>
          </p:nvPr>
        </p:nvSpPr>
        <p:spPr/>
      </p:sp>
    </p:spTree>
    <p:extLst>
      <p:ext uri="{BB962C8B-B14F-4D97-AF65-F5344CB8AC3E}">
        <p14:creationId xmlns:p14="http://schemas.microsoft.com/office/powerpoint/2010/main" val="1099289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CF6F2463-6CDB-4315-9424-1D0F15EC15BD}"/>
              </a:ext>
            </a:extLst>
          </p:cNvPr>
          <p:cNvPicPr>
            <a:picLocks noGrp="1" noChangeAspect="1"/>
          </p:cNvPicPr>
          <p:nvPr>
            <p:ph type="pic" sz="quarter" idx="13"/>
          </p:nvPr>
        </p:nvPicPr>
        <p:blipFill>
          <a:blip r:embed="rId3"/>
          <a:srcRect t="12543" b="12543"/>
          <a:stretch>
            <a:fillRect/>
          </a:stretch>
        </p:blipFill>
        <p:spPr>
          <a:xfrm>
            <a:off x="0" y="-1"/>
            <a:ext cx="12192000" cy="6858000"/>
          </a:xfrm>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7999"/>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009767" y="363858"/>
            <a:ext cx="2667000" cy="903767"/>
          </a:xfrm>
        </p:spPr>
        <p:txBody>
          <a:bodyPr/>
          <a:lstStyle/>
          <a:p>
            <a:r>
              <a:rPr lang="en-US" dirty="0"/>
              <a:t>Gym-mate</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4009767" y="1499287"/>
            <a:ext cx="4829629" cy="4542971"/>
          </a:xfrm>
        </p:spPr>
        <p:txBody>
          <a:bodyPr/>
          <a:lstStyle/>
          <a:p>
            <a:r>
              <a:rPr lang="en-US" sz="2000" dirty="0"/>
              <a:t>Introducing the Gym-Mate. Gym-Mate is a social application based on sport and workouts. What Gym-Mate is built for is to focus on  sharing workout moments and help people to be more motivated and support each others to do more healthy life style. Even people can make money in app and have their own professional accounts like coach or trainer account, where they connect to others.</a:t>
            </a:r>
          </a:p>
        </p:txBody>
      </p:sp>
      <p:pic>
        <p:nvPicPr>
          <p:cNvPr id="3" name="Picture 2">
            <a:extLst>
              <a:ext uri="{FF2B5EF4-FFF2-40B4-BE49-F238E27FC236}">
                <a16:creationId xmlns:a16="http://schemas.microsoft.com/office/drawing/2014/main" id="{71524D95-EA4E-42C9-AC50-0BA8AE2F604A}"/>
              </a:ext>
            </a:extLst>
          </p:cNvPr>
          <p:cNvPicPr>
            <a:picLocks noChangeAspect="1"/>
          </p:cNvPicPr>
          <p:nvPr/>
        </p:nvPicPr>
        <p:blipFill>
          <a:blip r:embed="rId4"/>
          <a:stretch>
            <a:fillRect/>
          </a:stretch>
        </p:blipFill>
        <p:spPr>
          <a:xfrm>
            <a:off x="657163" y="363858"/>
            <a:ext cx="1977731" cy="6219822"/>
          </a:xfrm>
          <a:prstGeom prst="rect">
            <a:avLst/>
          </a:prstGeom>
        </p:spPr>
      </p:pic>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2768599" y="187307"/>
            <a:ext cx="6654801" cy="628469"/>
          </a:xfrm>
        </p:spPr>
        <p:txBody>
          <a:bodyPr>
            <a:normAutofit/>
          </a:bodyPr>
          <a:lstStyle/>
          <a:p>
            <a:r>
              <a:rPr lang="en-US" dirty="0"/>
              <a:t>Gym-mate has three main parts</a:t>
            </a:r>
          </a:p>
        </p:txBody>
      </p:sp>
      <p:sp>
        <p:nvSpPr>
          <p:cNvPr id="35" name="TextBox 34">
            <a:extLst>
              <a:ext uri="{FF2B5EF4-FFF2-40B4-BE49-F238E27FC236}">
                <a16:creationId xmlns:a16="http://schemas.microsoft.com/office/drawing/2014/main" id="{B51CD293-A319-490D-B4D7-9D4B5B27652A}"/>
              </a:ext>
            </a:extLst>
          </p:cNvPr>
          <p:cNvSpPr txBox="1"/>
          <p:nvPr/>
        </p:nvSpPr>
        <p:spPr>
          <a:xfrm>
            <a:off x="475347" y="967479"/>
            <a:ext cx="1077685" cy="461665"/>
          </a:xfrm>
          <a:prstGeom prst="rect">
            <a:avLst/>
          </a:prstGeom>
          <a:noFill/>
        </p:spPr>
        <p:txBody>
          <a:bodyPr wrap="square" rtlCol="0">
            <a:spAutoFit/>
          </a:bodyPr>
          <a:lstStyle/>
          <a:p>
            <a:r>
              <a:rPr lang="en-US" sz="2400" b="1" dirty="0"/>
              <a:t>Social </a:t>
            </a:r>
          </a:p>
        </p:txBody>
      </p:sp>
      <p:sp>
        <p:nvSpPr>
          <p:cNvPr id="36" name="TextBox 35">
            <a:extLst>
              <a:ext uri="{FF2B5EF4-FFF2-40B4-BE49-F238E27FC236}">
                <a16:creationId xmlns:a16="http://schemas.microsoft.com/office/drawing/2014/main" id="{B67BF9F8-437E-4424-9470-A96C7E16C5CD}"/>
              </a:ext>
            </a:extLst>
          </p:cNvPr>
          <p:cNvSpPr txBox="1"/>
          <p:nvPr/>
        </p:nvSpPr>
        <p:spPr>
          <a:xfrm>
            <a:off x="4374292" y="983488"/>
            <a:ext cx="3156859" cy="461665"/>
          </a:xfrm>
          <a:prstGeom prst="rect">
            <a:avLst/>
          </a:prstGeom>
          <a:noFill/>
        </p:spPr>
        <p:txBody>
          <a:bodyPr wrap="square" rtlCol="0">
            <a:spAutoFit/>
          </a:bodyPr>
          <a:lstStyle/>
          <a:p>
            <a:r>
              <a:rPr lang="en-US" sz="2400" b="1" dirty="0"/>
              <a:t>Recording workouts</a:t>
            </a:r>
          </a:p>
        </p:txBody>
      </p:sp>
      <p:sp>
        <p:nvSpPr>
          <p:cNvPr id="37" name="TextBox 36">
            <a:extLst>
              <a:ext uri="{FF2B5EF4-FFF2-40B4-BE49-F238E27FC236}">
                <a16:creationId xmlns:a16="http://schemas.microsoft.com/office/drawing/2014/main" id="{BE0339D4-B322-4BF4-8A6A-66E1EF2A2CF5}"/>
              </a:ext>
            </a:extLst>
          </p:cNvPr>
          <p:cNvSpPr txBox="1"/>
          <p:nvPr/>
        </p:nvSpPr>
        <p:spPr>
          <a:xfrm>
            <a:off x="8665126" y="901066"/>
            <a:ext cx="2768600" cy="830997"/>
          </a:xfrm>
          <a:prstGeom prst="rect">
            <a:avLst/>
          </a:prstGeom>
          <a:noFill/>
        </p:spPr>
        <p:txBody>
          <a:bodyPr wrap="square" rtlCol="0">
            <a:spAutoFit/>
          </a:bodyPr>
          <a:lstStyle/>
          <a:p>
            <a:r>
              <a:rPr lang="en-US" sz="2400" b="1" dirty="0"/>
              <a:t>Workout sessions</a:t>
            </a:r>
          </a:p>
          <a:p>
            <a:r>
              <a:rPr lang="en-US" sz="2400" b="1" dirty="0"/>
              <a:t>(trainers profile)</a:t>
            </a:r>
          </a:p>
        </p:txBody>
      </p:sp>
      <p:sp>
        <p:nvSpPr>
          <p:cNvPr id="38" name="TextBox 37">
            <a:extLst>
              <a:ext uri="{FF2B5EF4-FFF2-40B4-BE49-F238E27FC236}">
                <a16:creationId xmlns:a16="http://schemas.microsoft.com/office/drawing/2014/main" id="{5C19BF9C-B34D-42D8-93DD-2F18D92FB470}"/>
              </a:ext>
            </a:extLst>
          </p:cNvPr>
          <p:cNvSpPr txBox="1"/>
          <p:nvPr/>
        </p:nvSpPr>
        <p:spPr>
          <a:xfrm>
            <a:off x="471717" y="1732063"/>
            <a:ext cx="3902575" cy="3001143"/>
          </a:xfrm>
          <a:prstGeom prst="rect">
            <a:avLst/>
          </a:prstGeom>
          <a:noFill/>
        </p:spPr>
        <p:txBody>
          <a:bodyPr wrap="square" rtlCol="0">
            <a:spAutoFit/>
          </a:bodyPr>
          <a:lstStyle/>
          <a:p>
            <a:pPr>
              <a:lnSpc>
                <a:spcPct val="150000"/>
              </a:lnSpc>
            </a:pPr>
            <a:r>
              <a:rPr lang="en-US" sz="1600" dirty="0"/>
              <a:t>In social section users can share their workouts and challenge others to do workouts and challenges or invite them to events, or people who needs to find a mates for their workout they can find online gym-mates or in person gym-mates. They can find about coaches and gyms and do workouts with groups.</a:t>
            </a:r>
          </a:p>
        </p:txBody>
      </p:sp>
      <p:sp>
        <p:nvSpPr>
          <p:cNvPr id="39" name="TextBox 38">
            <a:extLst>
              <a:ext uri="{FF2B5EF4-FFF2-40B4-BE49-F238E27FC236}">
                <a16:creationId xmlns:a16="http://schemas.microsoft.com/office/drawing/2014/main" id="{42B514DF-B275-49FD-9F27-6481803697DB}"/>
              </a:ext>
            </a:extLst>
          </p:cNvPr>
          <p:cNvSpPr txBox="1"/>
          <p:nvPr/>
        </p:nvSpPr>
        <p:spPr>
          <a:xfrm>
            <a:off x="4374292" y="1732063"/>
            <a:ext cx="4255727" cy="4478470"/>
          </a:xfrm>
          <a:prstGeom prst="rect">
            <a:avLst/>
          </a:prstGeom>
          <a:noFill/>
        </p:spPr>
        <p:txBody>
          <a:bodyPr wrap="square" rtlCol="0">
            <a:spAutoFit/>
          </a:bodyPr>
          <a:lstStyle/>
          <a:p>
            <a:pPr>
              <a:lnSpc>
                <a:spcPct val="150000"/>
              </a:lnSpc>
            </a:pPr>
            <a:r>
              <a:rPr lang="en-US" sz="1600" dirty="0"/>
              <a:t>In social section users can share their workouts and challenge others to do workouts and challenges or invite them to events, or people who needs to find a mates for their workout they can find online gym-mates or in person gym-mates. Also after workout they can monitor the states of their workout like how much calorie they have burned or how much intensive their session was and etc.</a:t>
            </a:r>
          </a:p>
          <a:p>
            <a:pPr>
              <a:lnSpc>
                <a:spcPct val="150000"/>
              </a:lnSpc>
            </a:pPr>
            <a:r>
              <a:rPr lang="en-US" sz="1600" dirty="0"/>
              <a:t>They can find about coaches and gyms and do workouts with groups.</a:t>
            </a:r>
          </a:p>
        </p:txBody>
      </p:sp>
      <p:sp>
        <p:nvSpPr>
          <p:cNvPr id="40" name="TextBox 39">
            <a:extLst>
              <a:ext uri="{FF2B5EF4-FFF2-40B4-BE49-F238E27FC236}">
                <a16:creationId xmlns:a16="http://schemas.microsoft.com/office/drawing/2014/main" id="{2CB39FA8-9EEC-4C42-A6D9-D46DFBE988EB}"/>
              </a:ext>
            </a:extLst>
          </p:cNvPr>
          <p:cNvSpPr txBox="1"/>
          <p:nvPr/>
        </p:nvSpPr>
        <p:spPr>
          <a:xfrm>
            <a:off x="8665126" y="1817353"/>
            <a:ext cx="3240317" cy="3370474"/>
          </a:xfrm>
          <a:prstGeom prst="rect">
            <a:avLst/>
          </a:prstGeom>
          <a:noFill/>
        </p:spPr>
        <p:txBody>
          <a:bodyPr wrap="square" rtlCol="0">
            <a:spAutoFit/>
          </a:bodyPr>
          <a:lstStyle/>
          <a:p>
            <a:pPr>
              <a:lnSpc>
                <a:spcPct val="150000"/>
              </a:lnSpc>
            </a:pPr>
            <a:r>
              <a:rPr lang="en-US" sz="1600" dirty="0"/>
              <a:t>Trainers have some cool features in their profile that now a days most of theme suffering from lack of platforms for they needs like organized scheduling and connect It to their list of classes, need of a platform to perform online and scheduled classes or a calendar to book a class</a:t>
            </a:r>
          </a:p>
        </p:txBody>
      </p:sp>
    </p:spTree>
    <p:extLst>
      <p:ext uri="{BB962C8B-B14F-4D97-AF65-F5344CB8AC3E}">
        <p14:creationId xmlns:p14="http://schemas.microsoft.com/office/powerpoint/2010/main" val="2382148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100000">
              <a:schemeClr val="bg1">
                <a:lumMod val="85000"/>
              </a:schemeClr>
            </a:gs>
          </a:gsLst>
          <a:lin ang="5400000" scaled="0"/>
          <a:tileRect/>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259490" y="321275"/>
            <a:ext cx="3619501" cy="733992"/>
          </a:xfrm>
        </p:spPr>
        <p:txBody>
          <a:bodyPr anchor="b" anchorCtr="0"/>
          <a:lstStyle/>
          <a:p>
            <a:r>
              <a:rPr lang="en-US" b="1" dirty="0"/>
              <a:t>Social</a:t>
            </a:r>
          </a:p>
        </p:txBody>
      </p:sp>
      <p:sp>
        <p:nvSpPr>
          <p:cNvPr id="19" name="TextBox 18">
            <a:extLst>
              <a:ext uri="{FF2B5EF4-FFF2-40B4-BE49-F238E27FC236}">
                <a16:creationId xmlns:a16="http://schemas.microsoft.com/office/drawing/2014/main" id="{D770E991-2A0A-4FDF-B209-CF3D7E0513D0}"/>
              </a:ext>
            </a:extLst>
          </p:cNvPr>
          <p:cNvSpPr txBox="1"/>
          <p:nvPr/>
        </p:nvSpPr>
        <p:spPr>
          <a:xfrm>
            <a:off x="259490" y="1423530"/>
            <a:ext cx="6820930" cy="5026697"/>
          </a:xfrm>
          <a:prstGeom prst="rect">
            <a:avLst/>
          </a:prstGeom>
          <a:noFill/>
        </p:spPr>
        <p:txBody>
          <a:bodyPr wrap="square" rtlCol="0">
            <a:spAutoFit/>
          </a:bodyPr>
          <a:lstStyle/>
          <a:p>
            <a:pPr>
              <a:lnSpc>
                <a:spcPct val="150000"/>
              </a:lnSpc>
            </a:pPr>
            <a:r>
              <a:rPr lang="en-US" dirty="0"/>
              <a:t>Social is about sharing feeds and challenges or even joining events. Social is the main page of the application and contains three type of data. </a:t>
            </a:r>
          </a:p>
          <a:p>
            <a:pPr marL="285750" indent="-285750">
              <a:lnSpc>
                <a:spcPct val="150000"/>
              </a:lnSpc>
              <a:buFont typeface="Arial" panose="020B0604020202020204" pitchFamily="34" charset="0"/>
              <a:buChar char="•"/>
            </a:pPr>
            <a:r>
              <a:rPr lang="en-US" dirty="0"/>
              <a:t>one of the is feeds which is about sharing what workout user has done and it can gain power based on its popularity. (card one)</a:t>
            </a:r>
          </a:p>
          <a:p>
            <a:pPr marL="285750" indent="-285750">
              <a:lnSpc>
                <a:spcPct val="150000"/>
              </a:lnSpc>
              <a:buFont typeface="Arial" panose="020B0604020202020204" pitchFamily="34" charset="0"/>
              <a:buChar char="•"/>
            </a:pPr>
            <a:r>
              <a:rPr lang="en-US" dirty="0"/>
              <a:t>Challenge card is also similar to feeds but users can challenge each others to do some workouts like 10 pull ups or other type of activity that challenge them to do it. (card three)</a:t>
            </a:r>
          </a:p>
          <a:p>
            <a:pPr marL="285750" indent="-285750">
              <a:lnSpc>
                <a:spcPct val="150000"/>
              </a:lnSpc>
              <a:buFont typeface="Arial" panose="020B0604020202020204" pitchFamily="34" charset="0"/>
              <a:buChar char="•"/>
            </a:pPr>
            <a:r>
              <a:rPr lang="en-US" dirty="0"/>
              <a:t>Events card contains the information of the events like what the events is for and the time, price and location of each events. (card two)</a:t>
            </a:r>
          </a:p>
        </p:txBody>
      </p:sp>
      <p:pic>
        <p:nvPicPr>
          <p:cNvPr id="30" name="Picture 29">
            <a:extLst>
              <a:ext uri="{FF2B5EF4-FFF2-40B4-BE49-F238E27FC236}">
                <a16:creationId xmlns:a16="http://schemas.microsoft.com/office/drawing/2014/main" id="{1DC604F2-2D2D-4A12-BB31-13ADC231E551}"/>
              </a:ext>
            </a:extLst>
          </p:cNvPr>
          <p:cNvPicPr>
            <a:picLocks noChangeAspect="1"/>
          </p:cNvPicPr>
          <p:nvPr/>
        </p:nvPicPr>
        <p:blipFill>
          <a:blip r:embed="rId2"/>
          <a:stretch>
            <a:fillRect/>
          </a:stretch>
        </p:blipFill>
        <p:spPr>
          <a:xfrm>
            <a:off x="9084883" y="319089"/>
            <a:ext cx="1977731" cy="6219822"/>
          </a:xfrm>
          <a:prstGeom prst="rect">
            <a:avLst/>
          </a:prstGeom>
        </p:spPr>
      </p:pic>
    </p:spTree>
    <p:extLst>
      <p:ext uri="{BB962C8B-B14F-4D97-AF65-F5344CB8AC3E}">
        <p14:creationId xmlns:p14="http://schemas.microsoft.com/office/powerpoint/2010/main" val="2378376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tx2">
                <a:lumMod val="25000"/>
                <a:lumOff val="75000"/>
              </a:schemeClr>
            </a:gs>
          </a:gsLst>
          <a:lin ang="5400000" scaled="0"/>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426719" y="259080"/>
            <a:ext cx="5181601" cy="624840"/>
          </a:xfrm>
        </p:spPr>
        <p:txBody>
          <a:bodyPr anchor="b" anchorCtr="0">
            <a:normAutofit/>
          </a:bodyPr>
          <a:lstStyle/>
          <a:p>
            <a:r>
              <a:rPr lang="en-US" b="1" dirty="0"/>
              <a:t>Feed</a:t>
            </a:r>
          </a:p>
        </p:txBody>
      </p:sp>
      <p:sp>
        <p:nvSpPr>
          <p:cNvPr id="20" name="TextBox 19">
            <a:extLst>
              <a:ext uri="{FF2B5EF4-FFF2-40B4-BE49-F238E27FC236}">
                <a16:creationId xmlns:a16="http://schemas.microsoft.com/office/drawing/2014/main" id="{D057596C-A704-415C-8CCD-60382334B1AF}"/>
              </a:ext>
            </a:extLst>
          </p:cNvPr>
          <p:cNvSpPr txBox="1"/>
          <p:nvPr/>
        </p:nvSpPr>
        <p:spPr>
          <a:xfrm>
            <a:off x="426719" y="1259175"/>
            <a:ext cx="8945881" cy="4339650"/>
          </a:xfrm>
          <a:prstGeom prst="rect">
            <a:avLst/>
          </a:prstGeom>
          <a:noFill/>
        </p:spPr>
        <p:txBody>
          <a:bodyPr wrap="square" rtlCol="0">
            <a:spAutoFit/>
          </a:bodyPr>
          <a:lstStyle/>
          <a:p>
            <a:r>
              <a:rPr lang="en-US" b="1" dirty="0"/>
              <a:t>ABOUT</a:t>
            </a:r>
            <a:r>
              <a:rPr lang="en-US" sz="1600" dirty="0"/>
              <a:t>: Feeds are for sharing picture, video and sport stats (like the duration, calorie, intensity</a:t>
            </a:r>
            <a:r>
              <a:rPr lang="fa-IR" sz="1600" dirty="0"/>
              <a:t> </a:t>
            </a:r>
            <a:r>
              <a:rPr lang="en-US" sz="1600" dirty="0"/>
              <a:t> and etc.) of the users to motivate and invite each others to do sport or show their skills to people who needs professional helps and they can gain popularity by their Feeds.</a:t>
            </a:r>
          </a:p>
          <a:p>
            <a:endParaRPr lang="en-US" dirty="0"/>
          </a:p>
          <a:p>
            <a:r>
              <a:rPr lang="en-US" b="1" dirty="0"/>
              <a:t>USER DESCRIPTION</a:t>
            </a:r>
            <a:r>
              <a:rPr lang="en-US" dirty="0"/>
              <a:t>: </a:t>
            </a:r>
            <a:r>
              <a:rPr lang="en-US" sz="1600" dirty="0"/>
              <a:t>To post a feed: </a:t>
            </a:r>
          </a:p>
          <a:p>
            <a:r>
              <a:rPr lang="en-US" b="1" dirty="0"/>
              <a:t>step one</a:t>
            </a:r>
            <a:r>
              <a:rPr lang="en-US" sz="1600" dirty="0"/>
              <a:t>: user first should hit the plus button which in the middle of navigation bottom. </a:t>
            </a:r>
          </a:p>
          <a:p>
            <a:r>
              <a:rPr lang="en-US" b="1" dirty="0"/>
              <a:t>Step two</a:t>
            </a:r>
            <a:r>
              <a:rPr lang="en-US" dirty="0"/>
              <a:t>: </a:t>
            </a:r>
            <a:r>
              <a:rPr lang="en-US" sz="1600" dirty="0"/>
              <a:t>the gallery and camera will show up for user to select the pictures or video and the stats of their workout.</a:t>
            </a:r>
          </a:p>
          <a:p>
            <a:r>
              <a:rPr lang="en-US" b="1" dirty="0"/>
              <a:t>Step three</a:t>
            </a:r>
            <a:r>
              <a:rPr lang="en-US" sz="1600" b="1" dirty="0"/>
              <a:t>: </a:t>
            </a:r>
            <a:r>
              <a:rPr lang="en-US" sz="1600" dirty="0"/>
              <a:t>user click next button the they have fill the inputs location – description – category of the sport like fitness, running, etc. (All the filed except picture or vide are optional)</a:t>
            </a:r>
          </a:p>
          <a:p>
            <a:r>
              <a:rPr lang="en-US" b="1" dirty="0"/>
              <a:t>Step four: </a:t>
            </a:r>
            <a:r>
              <a:rPr lang="en-US" sz="1600" dirty="0"/>
              <a:t>they will hit the post button and Done!</a:t>
            </a:r>
          </a:p>
          <a:p>
            <a:r>
              <a:rPr lang="en-US" sz="1600" dirty="0"/>
              <a:t>And then user will automatically be redirected to main page to see its feed.</a:t>
            </a:r>
          </a:p>
          <a:p>
            <a:r>
              <a:rPr lang="en-US" sz="1600" dirty="0"/>
              <a:t>Also users can edit or delete their feeds. (for edit only description or location are available)</a:t>
            </a:r>
          </a:p>
          <a:p>
            <a:endParaRPr lang="en-US" dirty="0"/>
          </a:p>
          <a:p>
            <a:r>
              <a:rPr lang="en-US" b="1" dirty="0"/>
              <a:t>EXCUTIVE</a:t>
            </a:r>
            <a:r>
              <a:rPr lang="en-US" dirty="0"/>
              <a:t>: </a:t>
            </a:r>
            <a:r>
              <a:rPr lang="en-US" sz="1600" dirty="0"/>
              <a:t>Feed contains picture, power button, bookmark, comments, share button, feed owner, location, is feed (by default).</a:t>
            </a:r>
          </a:p>
        </p:txBody>
      </p:sp>
      <p:pic>
        <p:nvPicPr>
          <p:cNvPr id="28" name="Picture 27">
            <a:extLst>
              <a:ext uri="{FF2B5EF4-FFF2-40B4-BE49-F238E27FC236}">
                <a16:creationId xmlns:a16="http://schemas.microsoft.com/office/drawing/2014/main" id="{DA30570D-1E4D-473A-8E4F-66E5685265CE}"/>
              </a:ext>
            </a:extLst>
          </p:cNvPr>
          <p:cNvPicPr>
            <a:picLocks noChangeAspect="1"/>
          </p:cNvPicPr>
          <p:nvPr/>
        </p:nvPicPr>
        <p:blipFill>
          <a:blip r:embed="rId2"/>
          <a:stretch>
            <a:fillRect/>
          </a:stretch>
        </p:blipFill>
        <p:spPr>
          <a:xfrm>
            <a:off x="9570720" y="344448"/>
            <a:ext cx="1977731" cy="6219822"/>
          </a:xfrm>
          <a:prstGeom prst="rect">
            <a:avLst/>
          </a:prstGeom>
        </p:spPr>
      </p:pic>
    </p:spTree>
    <p:extLst>
      <p:ext uri="{BB962C8B-B14F-4D97-AF65-F5344CB8AC3E}">
        <p14:creationId xmlns:p14="http://schemas.microsoft.com/office/powerpoint/2010/main" val="1294161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rgbClr val="BBBBBB"/>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EEC9935-1505-44ED-B11E-9248FFE0F903}"/>
              </a:ext>
            </a:extLst>
          </p:cNvPr>
          <p:cNvPicPr>
            <a:picLocks noChangeAspect="1"/>
          </p:cNvPicPr>
          <p:nvPr/>
        </p:nvPicPr>
        <p:blipFill>
          <a:blip r:embed="rId2"/>
          <a:stretch>
            <a:fillRect/>
          </a:stretch>
        </p:blipFill>
        <p:spPr>
          <a:xfrm>
            <a:off x="9540240" y="228600"/>
            <a:ext cx="1977731" cy="6219822"/>
          </a:xfrm>
          <a:prstGeom prst="rect">
            <a:avLst/>
          </a:prstGeom>
        </p:spPr>
      </p:pic>
      <p:sp>
        <p:nvSpPr>
          <p:cNvPr id="9" name="TextBox 8">
            <a:extLst>
              <a:ext uri="{FF2B5EF4-FFF2-40B4-BE49-F238E27FC236}">
                <a16:creationId xmlns:a16="http://schemas.microsoft.com/office/drawing/2014/main" id="{8F6B9873-5F20-40C3-863B-9BF9B472F5E2}"/>
              </a:ext>
            </a:extLst>
          </p:cNvPr>
          <p:cNvSpPr txBox="1"/>
          <p:nvPr/>
        </p:nvSpPr>
        <p:spPr>
          <a:xfrm>
            <a:off x="426719" y="725601"/>
            <a:ext cx="9006841" cy="5924699"/>
          </a:xfrm>
          <a:prstGeom prst="rect">
            <a:avLst/>
          </a:prstGeom>
          <a:noFill/>
        </p:spPr>
        <p:txBody>
          <a:bodyPr wrap="square" rtlCol="0">
            <a:spAutoFit/>
          </a:bodyPr>
          <a:lstStyle/>
          <a:p>
            <a:pPr>
              <a:lnSpc>
                <a:spcPct val="150000"/>
              </a:lnSpc>
            </a:pPr>
            <a:r>
              <a:rPr lang="en-US" b="1" dirty="0"/>
              <a:t>ABOUT</a:t>
            </a:r>
            <a:r>
              <a:rPr lang="en-US" sz="1600" dirty="0"/>
              <a:t>: Challenges are the same as Feeds. By default there are feeds which there is an option for user when posting the feed the check it as challenge. After posting the challenge there will be and option (a button to join challenge) for others to join the challenge and do the workout and they will be added to the list of the challenge.</a:t>
            </a:r>
          </a:p>
          <a:p>
            <a:pPr>
              <a:lnSpc>
                <a:spcPct val="150000"/>
              </a:lnSpc>
            </a:pPr>
            <a:r>
              <a:rPr lang="en-US" sz="1600" dirty="0"/>
              <a:t>Challenges have types like chain challenge or based owner challenge, etc.</a:t>
            </a:r>
          </a:p>
          <a:p>
            <a:endParaRPr lang="en-US" dirty="0"/>
          </a:p>
          <a:p>
            <a:r>
              <a:rPr lang="en-US" b="1" dirty="0"/>
              <a:t>USER DESCRIPTION</a:t>
            </a:r>
            <a:r>
              <a:rPr lang="en-US" dirty="0"/>
              <a:t>: To post a Challenges: </a:t>
            </a:r>
          </a:p>
          <a:p>
            <a:r>
              <a:rPr lang="en-US" b="1" dirty="0"/>
              <a:t>step one</a:t>
            </a:r>
            <a:r>
              <a:rPr lang="en-US" sz="1600" dirty="0"/>
              <a:t>: user first should hit the plus button which in the middle of navigation bottom. </a:t>
            </a:r>
          </a:p>
          <a:p>
            <a:r>
              <a:rPr lang="en-US" b="1" dirty="0"/>
              <a:t>Step two</a:t>
            </a:r>
            <a:r>
              <a:rPr lang="en-US" dirty="0"/>
              <a:t>: </a:t>
            </a:r>
            <a:r>
              <a:rPr lang="en-US" sz="1600" dirty="0"/>
              <a:t>the gallery and camera will show up for user to select the pictures or video and the stats of their workout.</a:t>
            </a:r>
          </a:p>
          <a:p>
            <a:r>
              <a:rPr lang="en-US" b="1" dirty="0"/>
              <a:t>Step three: </a:t>
            </a:r>
            <a:r>
              <a:rPr lang="en-US" sz="1600" dirty="0"/>
              <a:t>user click next button the they have fill the inputs location – description – category of the sport like fitness, running, etc. (All the filed except picture or vide are optional)</a:t>
            </a:r>
          </a:p>
          <a:p>
            <a:r>
              <a:rPr lang="en-US" sz="1600" dirty="0"/>
              <a:t>They have to toggle the button type from feed to challenge otherwise it will be posted as feed.</a:t>
            </a:r>
          </a:p>
          <a:p>
            <a:r>
              <a:rPr lang="en-US" b="1" dirty="0"/>
              <a:t>Step four: </a:t>
            </a:r>
            <a:r>
              <a:rPr lang="en-US" sz="1600" dirty="0"/>
              <a:t>they will hit the post button and Done!</a:t>
            </a:r>
          </a:p>
          <a:p>
            <a:r>
              <a:rPr lang="en-US" sz="1600" dirty="0"/>
              <a:t>And then user will automatically be redirected to main page to see its feed.</a:t>
            </a:r>
          </a:p>
          <a:p>
            <a:r>
              <a:rPr lang="en-US" sz="1600" dirty="0"/>
              <a:t>Also users can edit or delete their feeds. (for edit only description or location are available)</a:t>
            </a:r>
          </a:p>
          <a:p>
            <a:endParaRPr lang="en-US" dirty="0"/>
          </a:p>
          <a:p>
            <a:r>
              <a:rPr lang="en-US" b="1" dirty="0"/>
              <a:t>EXCUTIVE</a:t>
            </a:r>
            <a:r>
              <a:rPr lang="en-US" dirty="0"/>
              <a:t>: </a:t>
            </a:r>
            <a:r>
              <a:rPr lang="en-US" sz="1600" dirty="0"/>
              <a:t>Feed contains picture, power button, bookmark, comments, share button, feed owner, location, is challenge (challenge has a limit time after ex 24h the button should be disabled and also it has a list of participants).</a:t>
            </a:r>
          </a:p>
        </p:txBody>
      </p:sp>
      <p:sp>
        <p:nvSpPr>
          <p:cNvPr id="10" name="Title 3">
            <a:extLst>
              <a:ext uri="{FF2B5EF4-FFF2-40B4-BE49-F238E27FC236}">
                <a16:creationId xmlns:a16="http://schemas.microsoft.com/office/drawing/2014/main" id="{87401581-6C21-4285-AA6C-45E99A214BC6}"/>
              </a:ext>
            </a:extLst>
          </p:cNvPr>
          <p:cNvSpPr txBox="1">
            <a:spLocks/>
          </p:cNvSpPr>
          <p:nvPr/>
        </p:nvSpPr>
        <p:spPr>
          <a:xfrm>
            <a:off x="426719" y="100761"/>
            <a:ext cx="5181601" cy="624840"/>
          </a:xfrm>
          <a:prstGeom prst="rect">
            <a:avLst/>
          </a:prstGeom>
        </p:spPr>
        <p:txBody>
          <a:bodyPr vert="horz" lIns="91440" tIns="45720" rIns="91440" bIns="45720" rtlCol="0" anchor="b" anchorCtr="0">
            <a:normAutofit fontScale="92500"/>
          </a:bodyPr>
          <a:lstStyle>
            <a:lvl1pPr algn="l" defTabSz="914400" rtl="0" eaLnBrk="1" latinLnBrk="0" hangingPunct="1">
              <a:lnSpc>
                <a:spcPts val="4600"/>
              </a:lnSpc>
              <a:spcBef>
                <a:spcPct val="0"/>
              </a:spcBef>
              <a:buNone/>
              <a:defRPr sz="3600" kern="1200">
                <a:solidFill>
                  <a:schemeClr val="tx1"/>
                </a:solidFill>
                <a:latin typeface="+mj-lt"/>
                <a:ea typeface="+mj-ea"/>
                <a:cs typeface="+mj-cs"/>
              </a:defRPr>
            </a:lvl1pPr>
          </a:lstStyle>
          <a:p>
            <a:r>
              <a:rPr lang="en-US" b="1" dirty="0"/>
              <a:t>CHALLENGE</a:t>
            </a:r>
          </a:p>
        </p:txBody>
      </p:sp>
    </p:spTree>
    <p:extLst>
      <p:ext uri="{BB962C8B-B14F-4D97-AF65-F5344CB8AC3E}">
        <p14:creationId xmlns:p14="http://schemas.microsoft.com/office/powerpoint/2010/main" val="366443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bg1">
                <a:lumMod val="8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5CAD2-1C2D-4C47-BE05-FA46E107E356}"/>
              </a:ext>
            </a:extLst>
          </p:cNvPr>
          <p:cNvSpPr>
            <a:spLocks noGrp="1"/>
          </p:cNvSpPr>
          <p:nvPr>
            <p:ph type="title"/>
          </p:nvPr>
        </p:nvSpPr>
        <p:spPr>
          <a:xfrm>
            <a:off x="457200" y="280416"/>
            <a:ext cx="4564380" cy="786384"/>
          </a:xfrm>
        </p:spPr>
        <p:txBody>
          <a:bodyPr/>
          <a:lstStyle/>
          <a:p>
            <a:r>
              <a:rPr lang="en-US" b="1" dirty="0"/>
              <a:t>EVENT</a:t>
            </a:r>
          </a:p>
        </p:txBody>
      </p:sp>
      <p:sp>
        <p:nvSpPr>
          <p:cNvPr id="3" name="Text Placeholder 2">
            <a:extLst>
              <a:ext uri="{FF2B5EF4-FFF2-40B4-BE49-F238E27FC236}">
                <a16:creationId xmlns:a16="http://schemas.microsoft.com/office/drawing/2014/main" id="{1B3FFE27-61B2-4DF8-B1A1-B34AF7A7A751}"/>
              </a:ext>
            </a:extLst>
          </p:cNvPr>
          <p:cNvSpPr>
            <a:spLocks noGrp="1"/>
          </p:cNvSpPr>
          <p:nvPr>
            <p:ph type="body" sz="quarter" idx="14"/>
          </p:nvPr>
        </p:nvSpPr>
        <p:spPr>
          <a:xfrm>
            <a:off x="457199" y="1384300"/>
            <a:ext cx="8338457" cy="4940300"/>
          </a:xfrm>
        </p:spPr>
        <p:txBody>
          <a:bodyPr/>
          <a:lstStyle/>
          <a:p>
            <a:pPr marL="0" indent="0">
              <a:buNone/>
            </a:pPr>
            <a:r>
              <a:rPr lang="en-US" b="1" dirty="0"/>
              <a:t>ABOUT: </a:t>
            </a:r>
            <a:r>
              <a:rPr lang="en-US" sz="1600" dirty="0"/>
              <a:t>Events are for meetings and events like running or other type of activities base on location or type of sport, they can be online or in person, </a:t>
            </a:r>
          </a:p>
          <a:p>
            <a:pPr marL="0" indent="0">
              <a:buNone/>
            </a:pPr>
            <a:endParaRPr lang="en-US" b="1" dirty="0"/>
          </a:p>
          <a:p>
            <a:pPr marL="0" indent="0">
              <a:buNone/>
            </a:pPr>
            <a:r>
              <a:rPr lang="en-US" b="1" dirty="0"/>
              <a:t>USER DESCRIPTION: </a:t>
            </a:r>
            <a:r>
              <a:rPr lang="en-US" sz="1600" dirty="0"/>
              <a:t>Events can only be created by professionals or trainers or gyms. Users can join events with out limitation when a user clicked to join and event they will be directed to its single page which there is more information about it. After paying the price for event it will be shown in user’s profile. (some events can be free)</a:t>
            </a:r>
            <a:endParaRPr lang="en-US" dirty="0"/>
          </a:p>
          <a:p>
            <a:pPr marL="0" indent="0">
              <a:buNone/>
            </a:pPr>
            <a:r>
              <a:rPr lang="en-US" sz="1600" dirty="0"/>
              <a:t>For creating an Event there is an option in plus button, then by selecting it a from will be shown to user and they have to fill the inputs of: cover – title – start time – end time – start date – end date – description – price (also can be free). Some inputs are optional like end time – end date.</a:t>
            </a:r>
          </a:p>
        </p:txBody>
      </p:sp>
      <p:pic>
        <p:nvPicPr>
          <p:cNvPr id="5" name="Picture 4">
            <a:extLst>
              <a:ext uri="{FF2B5EF4-FFF2-40B4-BE49-F238E27FC236}">
                <a16:creationId xmlns:a16="http://schemas.microsoft.com/office/drawing/2014/main" id="{292059CC-E83A-451D-B429-B45878FDDACE}"/>
              </a:ext>
            </a:extLst>
          </p:cNvPr>
          <p:cNvPicPr>
            <a:picLocks noChangeAspect="1"/>
          </p:cNvPicPr>
          <p:nvPr/>
        </p:nvPicPr>
        <p:blipFill>
          <a:blip r:embed="rId2"/>
          <a:stretch>
            <a:fillRect/>
          </a:stretch>
        </p:blipFill>
        <p:spPr>
          <a:xfrm>
            <a:off x="9418320" y="479109"/>
            <a:ext cx="1977731" cy="5899782"/>
          </a:xfrm>
          <a:prstGeom prst="rect">
            <a:avLst/>
          </a:prstGeom>
        </p:spPr>
      </p:pic>
    </p:spTree>
    <p:extLst>
      <p:ext uri="{BB962C8B-B14F-4D97-AF65-F5344CB8AC3E}">
        <p14:creationId xmlns:p14="http://schemas.microsoft.com/office/powerpoint/2010/main" val="1293174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EAF36-DFF9-4929-AC84-0F53C3E95778}"/>
              </a:ext>
            </a:extLst>
          </p:cNvPr>
          <p:cNvSpPr>
            <a:spLocks noGrp="1"/>
          </p:cNvSpPr>
          <p:nvPr>
            <p:ph type="title"/>
          </p:nvPr>
        </p:nvSpPr>
        <p:spPr>
          <a:xfrm>
            <a:off x="457201" y="128016"/>
            <a:ext cx="3718560" cy="786384"/>
          </a:xfrm>
        </p:spPr>
        <p:txBody>
          <a:bodyPr>
            <a:normAutofit/>
          </a:bodyPr>
          <a:lstStyle/>
          <a:p>
            <a:r>
              <a:rPr lang="en-US" b="1" dirty="0"/>
              <a:t>EVENT</a:t>
            </a:r>
            <a:endParaRPr lang="en-US" dirty="0"/>
          </a:p>
        </p:txBody>
      </p:sp>
      <p:sp>
        <p:nvSpPr>
          <p:cNvPr id="3" name="Text Placeholder 2">
            <a:extLst>
              <a:ext uri="{FF2B5EF4-FFF2-40B4-BE49-F238E27FC236}">
                <a16:creationId xmlns:a16="http://schemas.microsoft.com/office/drawing/2014/main" id="{FFC84482-C8D9-41C4-95BB-F378EF03BF00}"/>
              </a:ext>
            </a:extLst>
          </p:cNvPr>
          <p:cNvSpPr>
            <a:spLocks noGrp="1"/>
          </p:cNvSpPr>
          <p:nvPr>
            <p:ph type="body" sz="quarter" idx="14"/>
          </p:nvPr>
        </p:nvSpPr>
        <p:spPr>
          <a:xfrm>
            <a:off x="457199" y="1234440"/>
            <a:ext cx="8836925" cy="4709160"/>
          </a:xfrm>
        </p:spPr>
        <p:txBody>
          <a:bodyPr/>
          <a:lstStyle/>
          <a:p>
            <a:pPr marL="0" indent="0">
              <a:buNone/>
            </a:pPr>
            <a:r>
              <a:rPr lang="en-US" b="1" dirty="0"/>
              <a:t>EXCUTIVE: </a:t>
            </a:r>
            <a:r>
              <a:rPr lang="en-US" sz="1800" dirty="0"/>
              <a:t>cover – schedule (start/end) – time (start/end) – location – type(online – in person ) – price – workout type – title – user – limitation (cam be unlimited)</a:t>
            </a:r>
            <a:endParaRPr lang="en-US" dirty="0"/>
          </a:p>
        </p:txBody>
      </p:sp>
      <p:pic>
        <p:nvPicPr>
          <p:cNvPr id="5" name="Picture 4">
            <a:extLst>
              <a:ext uri="{FF2B5EF4-FFF2-40B4-BE49-F238E27FC236}">
                <a16:creationId xmlns:a16="http://schemas.microsoft.com/office/drawing/2014/main" id="{506EF2DF-8766-4363-81AA-A8A46429C80A}"/>
              </a:ext>
            </a:extLst>
          </p:cNvPr>
          <p:cNvPicPr>
            <a:picLocks noChangeAspect="1"/>
          </p:cNvPicPr>
          <p:nvPr/>
        </p:nvPicPr>
        <p:blipFill>
          <a:blip r:embed="rId2"/>
          <a:stretch>
            <a:fillRect/>
          </a:stretch>
        </p:blipFill>
        <p:spPr>
          <a:xfrm>
            <a:off x="9636684" y="479109"/>
            <a:ext cx="1977731" cy="5899782"/>
          </a:xfrm>
          <a:prstGeom prst="rect">
            <a:avLst/>
          </a:prstGeom>
        </p:spPr>
      </p:pic>
    </p:spTree>
    <p:extLst>
      <p:ext uri="{BB962C8B-B14F-4D97-AF65-F5344CB8AC3E}">
        <p14:creationId xmlns:p14="http://schemas.microsoft.com/office/powerpoint/2010/main" val="3255865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B1BB3-7F45-4131-8DF0-EC7DA9B7A4FB}"/>
              </a:ext>
            </a:extLst>
          </p:cNvPr>
          <p:cNvSpPr>
            <a:spLocks noGrp="1"/>
          </p:cNvSpPr>
          <p:nvPr>
            <p:ph type="title"/>
          </p:nvPr>
        </p:nvSpPr>
        <p:spPr>
          <a:xfrm>
            <a:off x="457200" y="128016"/>
            <a:ext cx="4403557" cy="786384"/>
          </a:xfrm>
        </p:spPr>
        <p:txBody>
          <a:bodyPr/>
          <a:lstStyle/>
          <a:p>
            <a:r>
              <a:rPr lang="en-US" b="1" dirty="0"/>
              <a:t>EXPLORE</a:t>
            </a:r>
          </a:p>
        </p:txBody>
      </p:sp>
      <p:sp>
        <p:nvSpPr>
          <p:cNvPr id="3" name="Text Placeholder 2">
            <a:extLst>
              <a:ext uri="{FF2B5EF4-FFF2-40B4-BE49-F238E27FC236}">
                <a16:creationId xmlns:a16="http://schemas.microsoft.com/office/drawing/2014/main" id="{1A53CADD-5245-4EF6-9C47-6133454BB34A}"/>
              </a:ext>
            </a:extLst>
          </p:cNvPr>
          <p:cNvSpPr>
            <a:spLocks noGrp="1"/>
          </p:cNvSpPr>
          <p:nvPr>
            <p:ph type="body" sz="quarter" idx="14"/>
          </p:nvPr>
        </p:nvSpPr>
        <p:spPr>
          <a:xfrm>
            <a:off x="457199" y="1235242"/>
            <a:ext cx="8510337" cy="4708358"/>
          </a:xfrm>
        </p:spPr>
        <p:txBody>
          <a:bodyPr/>
          <a:lstStyle/>
          <a:p>
            <a:pPr marL="0" indent="0">
              <a:buNone/>
            </a:pPr>
            <a:r>
              <a:rPr lang="en-US" b="1" dirty="0"/>
              <a:t>ABOUT</a:t>
            </a:r>
            <a:r>
              <a:rPr lang="en-US" dirty="0"/>
              <a:t>: Explore has made of three main slider which are Challenge list, Event list, Connectivity list. In each of these sections the most poplars or recent , or by location will be shown.</a:t>
            </a:r>
          </a:p>
          <a:p>
            <a:pPr marL="0" indent="0">
              <a:buNone/>
            </a:pPr>
            <a:endParaRPr lang="en-US" dirty="0"/>
          </a:p>
          <a:p>
            <a:pPr marL="0" indent="0">
              <a:buNone/>
            </a:pPr>
            <a:r>
              <a:rPr lang="en-US" b="1" dirty="0"/>
              <a:t>USER DESCRIPTION: </a:t>
            </a:r>
            <a:r>
              <a:rPr lang="en-US" sz="1600" dirty="0"/>
              <a:t>users can find best challenges events or coaches, they can hit the see all  (popular accounts on gym-mate)</a:t>
            </a:r>
            <a:endParaRPr lang="en-US" dirty="0"/>
          </a:p>
        </p:txBody>
      </p:sp>
      <p:pic>
        <p:nvPicPr>
          <p:cNvPr id="6" name="Picture 5">
            <a:extLst>
              <a:ext uri="{FF2B5EF4-FFF2-40B4-BE49-F238E27FC236}">
                <a16:creationId xmlns:a16="http://schemas.microsoft.com/office/drawing/2014/main" id="{E58809A9-760B-4D1A-B609-7A0911DE8F4C}"/>
              </a:ext>
            </a:extLst>
          </p:cNvPr>
          <p:cNvPicPr>
            <a:picLocks noChangeAspect="1"/>
          </p:cNvPicPr>
          <p:nvPr/>
        </p:nvPicPr>
        <p:blipFill>
          <a:blip r:embed="rId2"/>
          <a:stretch>
            <a:fillRect/>
          </a:stretch>
        </p:blipFill>
        <p:spPr>
          <a:xfrm>
            <a:off x="9088750" y="537410"/>
            <a:ext cx="2646050" cy="5783179"/>
          </a:xfrm>
          <a:prstGeom prst="rect">
            <a:avLst/>
          </a:prstGeom>
        </p:spPr>
      </p:pic>
    </p:spTree>
    <p:extLst>
      <p:ext uri="{BB962C8B-B14F-4D97-AF65-F5344CB8AC3E}">
        <p14:creationId xmlns:p14="http://schemas.microsoft.com/office/powerpoint/2010/main" val="3811740182"/>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{C00DD7DF-B809-47EF-AE5C-86B6FC3F0173}tf78479028_win32</Template>
  <TotalTime>324</TotalTime>
  <Words>1427</Words>
  <Application>Microsoft Office PowerPoint</Application>
  <PresentationFormat>Widescreen</PresentationFormat>
  <Paragraphs>77</Paragraphs>
  <Slides>13</Slides>
  <Notes>2</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13</vt:i4>
      </vt:variant>
    </vt:vector>
  </HeadingPairs>
  <TitlesOfParts>
    <vt:vector size="21" baseType="lpstr">
      <vt:lpstr>Arial</vt:lpstr>
      <vt:lpstr>Calibri</vt:lpstr>
      <vt:lpstr>Segoe UI</vt:lpstr>
      <vt:lpstr>Segoe UI Light</vt:lpstr>
      <vt:lpstr>Balancing Act</vt:lpstr>
      <vt:lpstr>Wellspring</vt:lpstr>
      <vt:lpstr>Star of the show</vt:lpstr>
      <vt:lpstr>Amusements</vt:lpstr>
      <vt:lpstr>Gym-mate</vt:lpstr>
      <vt:lpstr>Gym-mate</vt:lpstr>
      <vt:lpstr>Gym-mate has three main parts</vt:lpstr>
      <vt:lpstr>Social</vt:lpstr>
      <vt:lpstr>Feed</vt:lpstr>
      <vt:lpstr>PowerPoint Presentation</vt:lpstr>
      <vt:lpstr>EVENT</vt:lpstr>
      <vt:lpstr>EVENT</vt:lpstr>
      <vt:lpstr>EXPLORE</vt:lpstr>
      <vt:lpstr>Notifications and messages</vt:lpstr>
      <vt:lpstr>CONNECTIVITY</vt:lpstr>
      <vt:lpstr>CHALLENGE LIST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Gym-mate</dc:title>
  <dc:creator>mahdi</dc:creator>
  <cp:lastModifiedBy>mahdi</cp:lastModifiedBy>
  <cp:revision>21</cp:revision>
  <dcterms:created xsi:type="dcterms:W3CDTF">2021-12-19T18:21:08Z</dcterms:created>
  <dcterms:modified xsi:type="dcterms:W3CDTF">2022-01-18T12:10:39Z</dcterms:modified>
</cp:coreProperties>
</file>